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7" r:id="rId2"/>
    <p:sldMasterId id="2147483709" r:id="rId3"/>
    <p:sldMasterId id="214748371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 snapToGrid="0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103533" y="4558933"/>
            <a:ext cx="3984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65000" y="1308800"/>
            <a:ext cx="7062000" cy="2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296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795767" y="2654872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795767" y="3403611"/>
            <a:ext cx="328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7795767" y="1687337"/>
            <a:ext cx="26300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7795767" y="894900"/>
            <a:ext cx="2394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7795767" y="4334196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7795767" y="5101760"/>
            <a:ext cx="3288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36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721039" y="3561117"/>
            <a:ext cx="328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1111159" y="3244117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718533" y="4633676"/>
            <a:ext cx="36296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1147192" y="4633676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7938352" y="3569439"/>
            <a:ext cx="38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6312192" y="325243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7937645" y="4647880"/>
            <a:ext cx="32880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6336337" y="459207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53425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638100" y="4200633"/>
            <a:ext cx="6602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4933337" y="1860167"/>
            <a:ext cx="6012400" cy="2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48012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775400" y="3221100"/>
            <a:ext cx="46412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072800" y="4483700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5370400" y="1673567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70397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029967" y="719333"/>
            <a:ext cx="59276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029967" y="3028533"/>
            <a:ext cx="34540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2234467" y="1213533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3058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82000" y="3253300"/>
            <a:ext cx="5765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2600967" y="4524433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5196167" y="1632900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3408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96000" y="2671567"/>
            <a:ext cx="46412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96000" y="4980767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6212100" y="1176500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72079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950967" y="4830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157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2237233" y="483000"/>
            <a:ext cx="77176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511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Title and long lis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817767" y="1458735"/>
            <a:ext cx="10308000" cy="48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600"/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SzPts val="1100"/>
              <a:buFont typeface="Muli"/>
              <a:buAutoNum type="romanLcPeriod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7" name="Google Shape;77;p20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001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0471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983367" y="2027333"/>
            <a:ext cx="5654400" cy="3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83233" y="1064708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741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ctrTitle"/>
          </p:nvPr>
        </p:nvSpPr>
        <p:spPr>
          <a:xfrm>
            <a:off x="5910500" y="4146433"/>
            <a:ext cx="53304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 idx="2"/>
          </p:nvPr>
        </p:nvSpPr>
        <p:spPr>
          <a:xfrm>
            <a:off x="6003300" y="1503700"/>
            <a:ext cx="5144800" cy="2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214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ctrTitle"/>
          </p:nvPr>
        </p:nvSpPr>
        <p:spPr>
          <a:xfrm>
            <a:off x="3066800" y="1465767"/>
            <a:ext cx="6058400" cy="4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2237200" y="483000"/>
            <a:ext cx="77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7680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4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2169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 1">
  <p:cSld name="Resources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25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4" name="Google Shape;94;p25"/>
          <p:cNvSpPr txBox="1">
            <a:spLocks noGrp="1"/>
          </p:cNvSpPr>
          <p:nvPr>
            <p:ph type="ctrTitle"/>
          </p:nvPr>
        </p:nvSpPr>
        <p:spPr>
          <a:xfrm>
            <a:off x="950967" y="479267"/>
            <a:ext cx="102900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6452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subTitle" idx="1"/>
          </p:nvPr>
        </p:nvSpPr>
        <p:spPr>
          <a:xfrm>
            <a:off x="2470500" y="4548208"/>
            <a:ext cx="3412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subTitle" idx="2"/>
          </p:nvPr>
        </p:nvSpPr>
        <p:spPr>
          <a:xfrm>
            <a:off x="3164500" y="4045000"/>
            <a:ext cx="20240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3"/>
          </p:nvPr>
        </p:nvSpPr>
        <p:spPr>
          <a:xfrm>
            <a:off x="7006100" y="4045000"/>
            <a:ext cx="20188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ubTitle" idx="4"/>
          </p:nvPr>
        </p:nvSpPr>
        <p:spPr>
          <a:xfrm>
            <a:off x="6309500" y="4548205"/>
            <a:ext cx="3412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2230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1"/>
          </p:nvPr>
        </p:nvSpPr>
        <p:spPr>
          <a:xfrm>
            <a:off x="7426433" y="2982335"/>
            <a:ext cx="2720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2"/>
          </p:nvPr>
        </p:nvSpPr>
        <p:spPr>
          <a:xfrm>
            <a:off x="7982217" y="2415308"/>
            <a:ext cx="16092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3"/>
          </p:nvPr>
        </p:nvSpPr>
        <p:spPr>
          <a:xfrm>
            <a:off x="2600184" y="2415308"/>
            <a:ext cx="16100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4"/>
          </p:nvPr>
        </p:nvSpPr>
        <p:spPr>
          <a:xfrm>
            <a:off x="2044784" y="2982335"/>
            <a:ext cx="2720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3758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ctrTitle"/>
          </p:nvPr>
        </p:nvSpPr>
        <p:spPr>
          <a:xfrm>
            <a:off x="3938820" y="3488671"/>
            <a:ext cx="16344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3489820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ctrTitle" idx="2"/>
          </p:nvPr>
        </p:nvSpPr>
        <p:spPr>
          <a:xfrm>
            <a:off x="8766831" y="3453871"/>
            <a:ext cx="23224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ubTitle" idx="3"/>
          </p:nvPr>
        </p:nvSpPr>
        <p:spPr>
          <a:xfrm>
            <a:off x="86618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ctrTitle" idx="4"/>
          </p:nvPr>
        </p:nvSpPr>
        <p:spPr>
          <a:xfrm>
            <a:off x="1079369" y="3488671"/>
            <a:ext cx="24256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5"/>
          </p:nvPr>
        </p:nvSpPr>
        <p:spPr>
          <a:xfrm>
            <a:off x="1026069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ctrTitle" idx="6"/>
          </p:nvPr>
        </p:nvSpPr>
        <p:spPr>
          <a:xfrm>
            <a:off x="6298631" y="3453871"/>
            <a:ext cx="19676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7"/>
          </p:nvPr>
        </p:nvSpPr>
        <p:spPr>
          <a:xfrm>
            <a:off x="60162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5586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ctrTitle"/>
          </p:nvPr>
        </p:nvSpPr>
        <p:spPr>
          <a:xfrm>
            <a:off x="3028243" y="197217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840373" y="197217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ctrTitle" idx="2"/>
          </p:nvPr>
        </p:nvSpPr>
        <p:spPr>
          <a:xfrm>
            <a:off x="2008000" y="479267"/>
            <a:ext cx="81760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ctrTitle" idx="3"/>
          </p:nvPr>
        </p:nvSpPr>
        <p:spPr>
          <a:xfrm>
            <a:off x="3028243" y="3013193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4"/>
          </p:nvPr>
        </p:nvSpPr>
        <p:spPr>
          <a:xfrm>
            <a:off x="5840373" y="3013193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ctrTitle" idx="5"/>
          </p:nvPr>
        </p:nvSpPr>
        <p:spPr>
          <a:xfrm>
            <a:off x="3028243" y="4054211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6"/>
          </p:nvPr>
        </p:nvSpPr>
        <p:spPr>
          <a:xfrm>
            <a:off x="5840373" y="4054211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ctrTitle" idx="7"/>
          </p:nvPr>
        </p:nvSpPr>
        <p:spPr>
          <a:xfrm>
            <a:off x="3028243" y="509522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8"/>
          </p:nvPr>
        </p:nvSpPr>
        <p:spPr>
          <a:xfrm>
            <a:off x="5840373" y="509522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171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950967" y="479267"/>
            <a:ext cx="10290000" cy="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ctrTitle" idx="2"/>
          </p:nvPr>
        </p:nvSpPr>
        <p:spPr>
          <a:xfrm>
            <a:off x="4963415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4638383" y="3111079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1937584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4"/>
          </p:nvPr>
        </p:nvSpPr>
        <p:spPr>
          <a:xfrm>
            <a:off x="1612567" y="3111079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ctrTitle" idx="5"/>
          </p:nvPr>
        </p:nvSpPr>
        <p:spPr>
          <a:xfrm>
            <a:off x="7989247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6"/>
          </p:nvPr>
        </p:nvSpPr>
        <p:spPr>
          <a:xfrm>
            <a:off x="7664200" y="3111075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ctrTitle" idx="7"/>
          </p:nvPr>
        </p:nvSpPr>
        <p:spPr>
          <a:xfrm>
            <a:off x="6476331" y="4971500"/>
            <a:ext cx="2264800" cy="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8"/>
          </p:nvPr>
        </p:nvSpPr>
        <p:spPr>
          <a:xfrm>
            <a:off x="6151292" y="5481417"/>
            <a:ext cx="2915200" cy="6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ctrTitle" idx="9"/>
          </p:nvPr>
        </p:nvSpPr>
        <p:spPr>
          <a:xfrm>
            <a:off x="3450499" y="4971500"/>
            <a:ext cx="2264800" cy="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13"/>
          </p:nvPr>
        </p:nvSpPr>
        <p:spPr>
          <a:xfrm>
            <a:off x="3125475" y="5481417"/>
            <a:ext cx="2915200" cy="6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082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1113437" y="2813105"/>
            <a:ext cx="4758800" cy="2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468037" y="1942175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4678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ctrTitle"/>
          </p:nvPr>
        </p:nvSpPr>
        <p:spPr>
          <a:xfrm>
            <a:off x="7579592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1"/>
          </p:nvPr>
        </p:nvSpPr>
        <p:spPr>
          <a:xfrm>
            <a:off x="8150592" y="3568275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 idx="2"/>
          </p:nvPr>
        </p:nvSpPr>
        <p:spPr>
          <a:xfrm>
            <a:off x="4336409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3"/>
          </p:nvPr>
        </p:nvSpPr>
        <p:spPr>
          <a:xfrm>
            <a:off x="4907409" y="3568269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ctrTitle" idx="4"/>
          </p:nvPr>
        </p:nvSpPr>
        <p:spPr>
          <a:xfrm>
            <a:off x="1143165" y="2964333"/>
            <a:ext cx="3544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5"/>
          </p:nvPr>
        </p:nvSpPr>
        <p:spPr>
          <a:xfrm>
            <a:off x="1858765" y="3568269"/>
            <a:ext cx="21136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 idx="6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816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ctrTitle"/>
          </p:nvPr>
        </p:nvSpPr>
        <p:spPr>
          <a:xfrm>
            <a:off x="2182747" y="2198267"/>
            <a:ext cx="22280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1"/>
          </p:nvPr>
        </p:nvSpPr>
        <p:spPr>
          <a:xfrm>
            <a:off x="2161347" y="2739133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 idx="2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ctrTitle" idx="3"/>
          </p:nvPr>
        </p:nvSpPr>
        <p:spPr>
          <a:xfrm>
            <a:off x="4982000" y="3946517"/>
            <a:ext cx="22280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ubTitle" idx="4"/>
          </p:nvPr>
        </p:nvSpPr>
        <p:spPr>
          <a:xfrm>
            <a:off x="4960600" y="4487384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ctrTitle" idx="5"/>
          </p:nvPr>
        </p:nvSpPr>
        <p:spPr>
          <a:xfrm>
            <a:off x="7779653" y="2198300"/>
            <a:ext cx="22312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6"/>
          </p:nvPr>
        </p:nvSpPr>
        <p:spPr>
          <a:xfrm>
            <a:off x="7759851" y="2739117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629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ctrTitle"/>
          </p:nvPr>
        </p:nvSpPr>
        <p:spPr>
          <a:xfrm>
            <a:off x="3019867" y="1911833"/>
            <a:ext cx="33136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>
            <a:off x="3019867" y="2452681"/>
            <a:ext cx="33136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ctrTitle" idx="2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ctrTitle" idx="3"/>
          </p:nvPr>
        </p:nvSpPr>
        <p:spPr>
          <a:xfrm>
            <a:off x="3019867" y="3324829"/>
            <a:ext cx="33136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4"/>
          </p:nvPr>
        </p:nvSpPr>
        <p:spPr>
          <a:xfrm>
            <a:off x="3019867" y="3865657"/>
            <a:ext cx="33136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ctrTitle" idx="5"/>
          </p:nvPr>
        </p:nvSpPr>
        <p:spPr>
          <a:xfrm>
            <a:off x="3019867" y="4737827"/>
            <a:ext cx="33136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subTitle" idx="6"/>
          </p:nvPr>
        </p:nvSpPr>
        <p:spPr>
          <a:xfrm>
            <a:off x="3019867" y="5278633"/>
            <a:ext cx="33136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8779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ctrTitle"/>
          </p:nvPr>
        </p:nvSpPr>
        <p:spPr>
          <a:xfrm>
            <a:off x="1365461" y="2074167"/>
            <a:ext cx="3731600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1347461" y="2651767"/>
            <a:ext cx="37676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2"/>
          </p:nvPr>
        </p:nvSpPr>
        <p:spPr>
          <a:xfrm>
            <a:off x="2580733" y="479267"/>
            <a:ext cx="7030800" cy="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ctrTitle" idx="3"/>
          </p:nvPr>
        </p:nvSpPr>
        <p:spPr>
          <a:xfrm>
            <a:off x="5725755" y="4042800"/>
            <a:ext cx="51448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4"/>
          </p:nvPr>
        </p:nvSpPr>
        <p:spPr>
          <a:xfrm>
            <a:off x="5725755" y="4583680"/>
            <a:ext cx="5144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ctrTitle" idx="5"/>
          </p:nvPr>
        </p:nvSpPr>
        <p:spPr>
          <a:xfrm>
            <a:off x="5725755" y="2146700"/>
            <a:ext cx="51448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6"/>
          </p:nvPr>
        </p:nvSpPr>
        <p:spPr>
          <a:xfrm>
            <a:off x="5725755" y="2687533"/>
            <a:ext cx="5144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6337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617772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1551372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46953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3"/>
          </p:nvPr>
        </p:nvSpPr>
        <p:spPr>
          <a:xfrm>
            <a:off x="46289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77729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5"/>
          </p:nvPr>
        </p:nvSpPr>
        <p:spPr>
          <a:xfrm>
            <a:off x="77065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6"/>
          </p:nvPr>
        </p:nvSpPr>
        <p:spPr>
          <a:xfrm>
            <a:off x="1617772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7"/>
          </p:nvPr>
        </p:nvSpPr>
        <p:spPr>
          <a:xfrm>
            <a:off x="1551372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8"/>
          </p:nvPr>
        </p:nvSpPr>
        <p:spPr>
          <a:xfrm>
            <a:off x="46953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9"/>
          </p:nvPr>
        </p:nvSpPr>
        <p:spPr>
          <a:xfrm>
            <a:off x="46289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13"/>
          </p:nvPr>
        </p:nvSpPr>
        <p:spPr>
          <a:xfrm>
            <a:off x="77729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77065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ctrTitle" idx="15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78495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ctrTitle"/>
          </p:nvPr>
        </p:nvSpPr>
        <p:spPr>
          <a:xfrm>
            <a:off x="1126117" y="1925967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1126117" y="2489533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ctrTitle" idx="2"/>
          </p:nvPr>
        </p:nvSpPr>
        <p:spPr>
          <a:xfrm>
            <a:off x="1217733" y="479267"/>
            <a:ext cx="6309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ctrTitle" idx="3"/>
          </p:nvPr>
        </p:nvSpPr>
        <p:spPr>
          <a:xfrm>
            <a:off x="1126117" y="3380500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4"/>
          </p:nvPr>
        </p:nvSpPr>
        <p:spPr>
          <a:xfrm>
            <a:off x="1126117" y="3944067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 idx="5"/>
          </p:nvPr>
        </p:nvSpPr>
        <p:spPr>
          <a:xfrm>
            <a:off x="1126117" y="4835033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6"/>
          </p:nvPr>
        </p:nvSpPr>
        <p:spPr>
          <a:xfrm>
            <a:off x="1126117" y="5398600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ctrTitle" idx="7"/>
          </p:nvPr>
        </p:nvSpPr>
        <p:spPr>
          <a:xfrm>
            <a:off x="4540551" y="1925951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subTitle" idx="8"/>
          </p:nvPr>
        </p:nvSpPr>
        <p:spPr>
          <a:xfrm>
            <a:off x="4540551" y="2489517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ctrTitle" idx="9"/>
          </p:nvPr>
        </p:nvSpPr>
        <p:spPr>
          <a:xfrm>
            <a:off x="4540551" y="3380483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subTitle" idx="13"/>
          </p:nvPr>
        </p:nvSpPr>
        <p:spPr>
          <a:xfrm>
            <a:off x="4540551" y="3944051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ctrTitle" idx="14"/>
          </p:nvPr>
        </p:nvSpPr>
        <p:spPr>
          <a:xfrm>
            <a:off x="4540551" y="4835016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15"/>
          </p:nvPr>
        </p:nvSpPr>
        <p:spPr>
          <a:xfrm>
            <a:off x="4540551" y="5398584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472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3796993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1"/>
          </p:nvPr>
        </p:nvSpPr>
        <p:spPr>
          <a:xfrm>
            <a:off x="3514592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ctrTitle" idx="2"/>
          </p:nvPr>
        </p:nvSpPr>
        <p:spPr>
          <a:xfrm>
            <a:off x="90546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3"/>
          </p:nvPr>
        </p:nvSpPr>
        <p:spPr>
          <a:xfrm>
            <a:off x="8772267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ctrTitle" idx="4"/>
          </p:nvPr>
        </p:nvSpPr>
        <p:spPr>
          <a:xfrm>
            <a:off x="11681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5"/>
          </p:nvPr>
        </p:nvSpPr>
        <p:spPr>
          <a:xfrm>
            <a:off x="885767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 idx="6"/>
          </p:nvPr>
        </p:nvSpPr>
        <p:spPr>
          <a:xfrm>
            <a:off x="6425851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6143448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 idx="9"/>
          </p:nvPr>
        </p:nvSpPr>
        <p:spPr>
          <a:xfrm>
            <a:off x="3798851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3"/>
          </p:nvPr>
        </p:nvSpPr>
        <p:spPr>
          <a:xfrm>
            <a:off x="3516451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ctrTitle" idx="14"/>
          </p:nvPr>
        </p:nvSpPr>
        <p:spPr>
          <a:xfrm>
            <a:off x="9056507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5"/>
          </p:nvPr>
        </p:nvSpPr>
        <p:spPr>
          <a:xfrm>
            <a:off x="8774108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ctrTitle" idx="16"/>
          </p:nvPr>
        </p:nvSpPr>
        <p:spPr>
          <a:xfrm>
            <a:off x="1170033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7"/>
          </p:nvPr>
        </p:nvSpPr>
        <p:spPr>
          <a:xfrm>
            <a:off x="887633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 idx="18"/>
          </p:nvPr>
        </p:nvSpPr>
        <p:spPr>
          <a:xfrm>
            <a:off x="6427700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9"/>
          </p:nvPr>
        </p:nvSpPr>
        <p:spPr>
          <a:xfrm>
            <a:off x="6145297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1121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2606000" y="483000"/>
            <a:ext cx="69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title" idx="2" hasCustomPrompt="1"/>
          </p:nvPr>
        </p:nvSpPr>
        <p:spPr>
          <a:xfrm>
            <a:off x="1706516" y="1967467"/>
            <a:ext cx="1820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8"/>
          <p:cNvSpPr txBox="1">
            <a:spLocks noGrp="1"/>
          </p:cNvSpPr>
          <p:nvPr>
            <p:ph type="subTitle" idx="1"/>
          </p:nvPr>
        </p:nvSpPr>
        <p:spPr>
          <a:xfrm>
            <a:off x="1366916" y="3046340"/>
            <a:ext cx="24992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subTitle" idx="3"/>
          </p:nvPr>
        </p:nvSpPr>
        <p:spPr>
          <a:xfrm>
            <a:off x="1706516" y="2658704"/>
            <a:ext cx="18200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title" idx="4" hasCustomPrompt="1"/>
          </p:nvPr>
        </p:nvSpPr>
        <p:spPr>
          <a:xfrm>
            <a:off x="1706516" y="4065627"/>
            <a:ext cx="1820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5"/>
          </p:nvPr>
        </p:nvSpPr>
        <p:spPr>
          <a:xfrm>
            <a:off x="1366916" y="5144500"/>
            <a:ext cx="24992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subTitle" idx="6"/>
          </p:nvPr>
        </p:nvSpPr>
        <p:spPr>
          <a:xfrm>
            <a:off x="1706516" y="4756863"/>
            <a:ext cx="18200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 idx="7" hasCustomPrompt="1"/>
          </p:nvPr>
        </p:nvSpPr>
        <p:spPr>
          <a:xfrm>
            <a:off x="8665479" y="1967467"/>
            <a:ext cx="1820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8"/>
          <p:cNvSpPr txBox="1">
            <a:spLocks noGrp="1"/>
          </p:cNvSpPr>
          <p:nvPr>
            <p:ph type="subTitle" idx="8"/>
          </p:nvPr>
        </p:nvSpPr>
        <p:spPr>
          <a:xfrm>
            <a:off x="8325879" y="3046341"/>
            <a:ext cx="24992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9"/>
          </p:nvPr>
        </p:nvSpPr>
        <p:spPr>
          <a:xfrm>
            <a:off x="8665479" y="2658704"/>
            <a:ext cx="18200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13" hasCustomPrompt="1"/>
          </p:nvPr>
        </p:nvSpPr>
        <p:spPr>
          <a:xfrm>
            <a:off x="8665479" y="4065628"/>
            <a:ext cx="1820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4"/>
          </p:nvPr>
        </p:nvSpPr>
        <p:spPr>
          <a:xfrm>
            <a:off x="8325879" y="5144503"/>
            <a:ext cx="24992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5"/>
          </p:nvPr>
        </p:nvSpPr>
        <p:spPr>
          <a:xfrm>
            <a:off x="8665479" y="4756864"/>
            <a:ext cx="18200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686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 hasCustomPrompt="1"/>
          </p:nvPr>
        </p:nvSpPr>
        <p:spPr>
          <a:xfrm>
            <a:off x="4085417" y="2762416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6503017" y="3530181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2"/>
          </p:nvPr>
        </p:nvSpPr>
        <p:spPr>
          <a:xfrm>
            <a:off x="6503017" y="1720113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3" hasCustomPrompt="1"/>
          </p:nvPr>
        </p:nvSpPr>
        <p:spPr>
          <a:xfrm>
            <a:off x="4085417" y="952384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 idx="4" hasCustomPrompt="1"/>
          </p:nvPr>
        </p:nvSpPr>
        <p:spPr>
          <a:xfrm>
            <a:off x="4085417" y="4609117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5"/>
          </p:nvPr>
        </p:nvSpPr>
        <p:spPr>
          <a:xfrm>
            <a:off x="6503017" y="5376817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6"/>
          </p:nvPr>
        </p:nvSpPr>
        <p:spPr>
          <a:xfrm>
            <a:off x="6503017" y="1053884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7"/>
          </p:nvPr>
        </p:nvSpPr>
        <p:spPr>
          <a:xfrm>
            <a:off x="6503017" y="4710595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subTitle" idx="8"/>
          </p:nvPr>
        </p:nvSpPr>
        <p:spPr>
          <a:xfrm>
            <a:off x="6503017" y="2863957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241" name="Google Shape;241;p39"/>
          <p:cNvGrpSpPr/>
          <p:nvPr/>
        </p:nvGrpSpPr>
        <p:grpSpPr>
          <a:xfrm>
            <a:off x="745652" y="533159"/>
            <a:ext cx="10700696" cy="5791683"/>
            <a:chOff x="559239" y="399869"/>
            <a:chExt cx="8025522" cy="4343762"/>
          </a:xfrm>
        </p:grpSpPr>
        <p:grpSp>
          <p:nvGrpSpPr>
            <p:cNvPr id="242" name="Google Shape;242;p39"/>
            <p:cNvGrpSpPr/>
            <p:nvPr/>
          </p:nvGrpSpPr>
          <p:grpSpPr>
            <a:xfrm>
              <a:off x="559239" y="399869"/>
              <a:ext cx="8025522" cy="4343762"/>
              <a:chOff x="670921" y="199600"/>
              <a:chExt cx="8025522" cy="4343762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670921" y="199600"/>
                <a:ext cx="8025522" cy="4343762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868378" y="368381"/>
                <a:ext cx="7630609" cy="4006178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5" name="Google Shape;245;p39"/>
            <p:cNvGrpSpPr/>
            <p:nvPr/>
          </p:nvGrpSpPr>
          <p:grpSpPr>
            <a:xfrm>
              <a:off x="8346195" y="4281845"/>
              <a:ext cx="237862" cy="415631"/>
              <a:chOff x="-869048" y="790436"/>
              <a:chExt cx="160881" cy="281117"/>
            </a:xfrm>
          </p:grpSpPr>
          <p:sp>
            <p:nvSpPr>
              <p:cNvPr id="246" name="Google Shape;246;p39"/>
              <p:cNvSpPr/>
              <p:nvPr/>
            </p:nvSpPr>
            <p:spPr>
              <a:xfrm>
                <a:off x="-823989" y="926857"/>
                <a:ext cx="15372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1" extrusionOk="0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-793651" y="926500"/>
                <a:ext cx="10086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3" extrusionOk="0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-783321" y="926909"/>
                <a:ext cx="5124" cy="546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-777628" y="926347"/>
                <a:ext cx="4067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0" extrusionOk="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-802354" y="927368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-797962" y="927521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-806339" y="927113"/>
                <a:ext cx="3091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3" extrusionOk="0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-804631" y="1005717"/>
                <a:ext cx="30419" cy="8989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6" extrusionOk="0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-774293" y="1005258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-768600" y="1006381"/>
                <a:ext cx="4067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3" extrusionOk="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-819353" y="1008169"/>
                <a:ext cx="2440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30" h="104" extrusionOk="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-784948" y="845495"/>
                <a:ext cx="48801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226" extrusionOk="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-810975" y="845597"/>
                <a:ext cx="7727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5" extrusionOk="0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-797636" y="844933"/>
                <a:ext cx="374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6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-792350" y="845801"/>
                <a:ext cx="3416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2" extrusionOk="0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-788283" y="846057"/>
                <a:ext cx="2684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0" extrusionOk="0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-801296" y="845444"/>
                <a:ext cx="2684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1" extrusionOk="0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-736228" y="846006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-790641" y="1033349"/>
                <a:ext cx="34486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46" extrusionOk="0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-794302" y="1035188"/>
                <a:ext cx="3091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38" h="80" extrusionOk="0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-816669" y="1060214"/>
                <a:ext cx="32778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0" extrusionOk="0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-823338" y="1060470"/>
                <a:ext cx="5775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8" extrusionOk="0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-831390" y="1061031"/>
                <a:ext cx="577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-837002" y="1061389"/>
                <a:ext cx="2684" cy="4392"/>
              </a:xfrm>
              <a:custGeom>
                <a:avLst/>
                <a:gdLst/>
                <a:ahLst/>
                <a:cxnLst/>
                <a:rect l="l" t="t" r="r" b="b"/>
                <a:pathLst>
                  <a:path w="33" h="86" extrusionOk="0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>
                <a:off x="-792350" y="817761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9"/>
              <p:cNvSpPr/>
              <p:nvPr/>
            </p:nvSpPr>
            <p:spPr>
              <a:xfrm>
                <a:off x="-768600" y="818119"/>
                <a:ext cx="2765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9"/>
              <p:cNvSpPr/>
              <p:nvPr/>
            </p:nvSpPr>
            <p:spPr>
              <a:xfrm>
                <a:off x="-787632" y="817914"/>
                <a:ext cx="17406" cy="735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44" extrusionOk="0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>
                <a:off x="-801703" y="818834"/>
                <a:ext cx="3823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3" extrusionOk="0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-752251" y="818987"/>
                <a:ext cx="2765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3" extrusionOk="0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>
                <a:off x="-796335" y="818527"/>
                <a:ext cx="309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0" extrusionOk="0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>
                <a:off x="-763313" y="818834"/>
                <a:ext cx="276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39"/>
              <p:cNvSpPr/>
              <p:nvPr/>
            </p:nvSpPr>
            <p:spPr>
              <a:xfrm>
                <a:off x="-755911" y="818732"/>
                <a:ext cx="2359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29" h="129" extrusionOk="0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-806664" y="820060"/>
                <a:ext cx="2765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34" h="97" extrusionOk="0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>
                <a:off x="-759653" y="819345"/>
                <a:ext cx="1789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22" h="105" extrusionOk="0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-812033" y="899532"/>
                <a:ext cx="12119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6" extrusionOk="0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-820654" y="901218"/>
                <a:ext cx="6019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3" extrusionOk="0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-828706" y="900043"/>
                <a:ext cx="512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63" h="133" extrusionOk="0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-771284" y="900247"/>
                <a:ext cx="3741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41" extrusionOk="0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-776652" y="900298"/>
                <a:ext cx="3091" cy="5823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4" extrusionOk="0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-798694" y="900911"/>
                <a:ext cx="2440" cy="5056"/>
              </a:xfrm>
              <a:custGeom>
                <a:avLst/>
                <a:gdLst/>
                <a:ahLst/>
                <a:cxnLst/>
                <a:rect l="l" t="t" r="r" b="b"/>
                <a:pathLst>
                  <a:path w="30" h="99" extrusionOk="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-787307" y="900503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-792350" y="900656"/>
                <a:ext cx="1789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22" h="95" extrusionOk="0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-781288" y="901116"/>
                <a:ext cx="1708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2" extrusionOk="0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-806664" y="874352"/>
                <a:ext cx="3741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-799670" y="874352"/>
                <a:ext cx="276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4" h="98" extrusionOk="0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-774293" y="874761"/>
                <a:ext cx="211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26" h="98" extrusionOk="0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-768274" y="980435"/>
                <a:ext cx="4392" cy="561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0" extrusionOk="0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-781288" y="98120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-822687" y="980537"/>
                <a:ext cx="2440" cy="4648"/>
              </a:xfrm>
              <a:custGeom>
                <a:avLst/>
                <a:gdLst/>
                <a:ahLst/>
                <a:cxnLst/>
                <a:rect l="l" t="t" r="r" b="b"/>
                <a:pathLst>
                  <a:path w="30" h="91" extrusionOk="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-816994" y="981201"/>
                <a:ext cx="2033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93" extrusionOk="0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-811707" y="980537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-823989" y="952957"/>
                <a:ext cx="10736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3" extrusionOk="0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-785680" y="953468"/>
                <a:ext cx="8134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-797962" y="952446"/>
                <a:ext cx="5368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6" extrusionOk="0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-805038" y="953212"/>
                <a:ext cx="4799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3" extrusionOk="0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-811382" y="953723"/>
                <a:ext cx="4148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0" extrusionOk="0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-790641" y="953161"/>
                <a:ext cx="3741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1" extrusionOk="0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-770308" y="953059"/>
                <a:ext cx="3091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2" extrusionOk="0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-766648" y="953314"/>
                <a:ext cx="2440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6" extrusionOk="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>
                <a:off x="-774618" y="953927"/>
                <a:ext cx="2033" cy="393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7" extrusionOk="0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-788283" y="791917"/>
                <a:ext cx="6173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86" extrusionOk="0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-822687" y="791815"/>
                <a:ext cx="33429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3" extrusionOk="0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-854408" y="792990"/>
                <a:ext cx="25458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31" extrusionOk="0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-869048" y="794114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-858068" y="794165"/>
                <a:ext cx="211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93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-826022" y="793807"/>
                <a:ext cx="211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0" extrusionOk="0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-763638" y="1002755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-763638" y="976094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-755261" y="1029161"/>
                <a:ext cx="43758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01" extrusionOk="0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-732568" y="843350"/>
                <a:ext cx="21066" cy="1292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53" extrusionOk="0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-761930" y="949994"/>
                <a:ext cx="50753" cy="1368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68" extrusionOk="0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-772992" y="922874"/>
                <a:ext cx="61489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5" extrusionOk="0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-766973" y="896519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-726224" y="790436"/>
                <a:ext cx="15047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248" extrusionOk="0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-782671" y="1055822"/>
                <a:ext cx="71168" cy="1573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08" extrusionOk="0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-747941" y="816331"/>
                <a:ext cx="36438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4" extrusionOk="0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-756237" y="870522"/>
                <a:ext cx="44734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51" extrusionOk="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-711259" y="870675"/>
                <a:ext cx="2440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4" extrusionOk="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-711259" y="896723"/>
                <a:ext cx="2440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7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-711259" y="817097"/>
                <a:ext cx="2765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0" extrusionOk="0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-711259" y="790692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-711259" y="843707"/>
                <a:ext cx="2765" cy="12207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9" extrusionOk="0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-711259" y="1003368"/>
                <a:ext cx="2765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0" extrusionOk="0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-711584" y="1030029"/>
                <a:ext cx="309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8" extrusionOk="0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-711259" y="1055975"/>
                <a:ext cx="3091" cy="15169"/>
              </a:xfrm>
              <a:custGeom>
                <a:avLst/>
                <a:gdLst/>
                <a:ahLst/>
                <a:cxnLst/>
                <a:rect l="l" t="t" r="r" b="b"/>
                <a:pathLst>
                  <a:path w="38" h="297" extrusionOk="0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-711259" y="950556"/>
                <a:ext cx="244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56" extrusionOk="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39"/>
              <p:cNvSpPr/>
              <p:nvPr/>
            </p:nvSpPr>
            <p:spPr>
              <a:xfrm>
                <a:off x="-711584" y="923538"/>
                <a:ext cx="3091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3" extrusionOk="0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>
                <a:off x="-711259" y="978648"/>
                <a:ext cx="2440" cy="12411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3" extrusionOk="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4" name="Google Shape;334;p39"/>
            <p:cNvGrpSpPr/>
            <p:nvPr/>
          </p:nvGrpSpPr>
          <p:grpSpPr>
            <a:xfrm>
              <a:off x="559241" y="399875"/>
              <a:ext cx="238463" cy="415556"/>
              <a:chOff x="-1365128" y="1036259"/>
              <a:chExt cx="161287" cy="281066"/>
            </a:xfrm>
          </p:grpSpPr>
          <p:sp>
            <p:nvSpPr>
              <p:cNvPr id="335" name="Google Shape;335;p39"/>
              <p:cNvSpPr/>
              <p:nvPr/>
            </p:nvSpPr>
            <p:spPr>
              <a:xfrm>
                <a:off x="-1364478" y="1116447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-1364478" y="1142495"/>
                <a:ext cx="2765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3" extrusionOk="0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-1364803" y="1062665"/>
                <a:ext cx="2765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4" extrusionOk="0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-1364478" y="1036463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-1364722" y="1089479"/>
                <a:ext cx="2684" cy="12258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0" extrusionOk="0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-1364803" y="1249191"/>
                <a:ext cx="3091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0" extrusionOk="0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-1364478" y="1275597"/>
                <a:ext cx="276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8" extrusionOk="0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-1365128" y="1301798"/>
                <a:ext cx="3416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6" extrusionOk="0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-1364478" y="1196379"/>
                <a:ext cx="2765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51" extrusionOk="0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-1364722" y="1169310"/>
                <a:ext cx="3009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0" extrusionOk="0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-1364478" y="1224215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-1264680" y="1172527"/>
                <a:ext cx="15454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53" extrusionOk="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39"/>
              <p:cNvSpPr/>
              <p:nvPr/>
            </p:nvSpPr>
            <p:spPr>
              <a:xfrm>
                <a:off x="-1289731" y="1172272"/>
                <a:ext cx="10086" cy="796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6" extrusionOk="0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-1295018" y="1172629"/>
                <a:ext cx="5043" cy="54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6" extrusionOk="0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-1299735" y="1172016"/>
                <a:ext cx="4148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>
                <a:off x="-1274033" y="1173140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39"/>
              <p:cNvSpPr/>
              <p:nvPr/>
            </p:nvSpPr>
            <p:spPr>
              <a:xfrm>
                <a:off x="-1278669" y="1173089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-1270048" y="1172680"/>
                <a:ext cx="3091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7" extrusionOk="0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-1298678" y="1251285"/>
                <a:ext cx="30419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7" extrusionOk="0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-1303070" y="1251030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-1308357" y="1252051"/>
                <a:ext cx="3741" cy="689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5" extrusionOk="0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-1256302" y="1253788"/>
                <a:ext cx="2359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04" extrusionOk="0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-1336742" y="1091267"/>
                <a:ext cx="48476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6" extrusionOk="0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-1270048" y="1091216"/>
                <a:ext cx="7808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7" extrusionOk="0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-1278995" y="1090654"/>
                <a:ext cx="3416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4" extrusionOk="0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-1284363" y="1091522"/>
                <a:ext cx="3741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9" extrusionOk="0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-1287697" y="1091676"/>
                <a:ext cx="309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8" h="143" extrusionOk="0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-1274684" y="1091114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-1339752" y="1091727"/>
                <a:ext cx="2765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3" extrusionOk="0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-1317059" y="1278916"/>
                <a:ext cx="34811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51" extrusionOk="0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-1282004" y="1280908"/>
                <a:ext cx="3091" cy="4137"/>
              </a:xfrm>
              <a:custGeom>
                <a:avLst/>
                <a:gdLst/>
                <a:ahLst/>
                <a:cxnLst/>
                <a:rect l="l" t="t" r="r" b="b"/>
                <a:pathLst>
                  <a:path w="38" h="81" extrusionOk="0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-1289406" y="1305833"/>
                <a:ext cx="33185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3" extrusionOk="0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-1255651" y="1306139"/>
                <a:ext cx="5775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7" extrusionOk="0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-1247274" y="1306599"/>
                <a:ext cx="5693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120" extrusionOk="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-1238652" y="1307161"/>
                <a:ext cx="2765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84" extrusionOk="0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-1284363" y="1063533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-1307381" y="1063840"/>
                <a:ext cx="2765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1" extrusionOk="0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-1302744" y="1063789"/>
                <a:ext cx="17162" cy="740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5" extrusionOk="0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-1275335" y="1064555"/>
                <a:ext cx="374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0" extrusionOk="0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-1323729" y="106470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-1279727" y="106424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-1312423" y="1064504"/>
                <a:ext cx="276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1" extrusionOk="0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-1319743" y="1064555"/>
                <a:ext cx="2440" cy="643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6" extrusionOk="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39"/>
              <p:cNvSpPr/>
              <p:nvPr/>
            </p:nvSpPr>
            <p:spPr>
              <a:xfrm>
                <a:off x="-1269316" y="1065832"/>
                <a:ext cx="2765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34" h="95" extrusionOk="0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-1315026" y="1064963"/>
                <a:ext cx="1708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8" extrusionOk="0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-1273383" y="1145202"/>
                <a:ext cx="12444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8" extrusionOk="0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-1258336" y="1146939"/>
                <a:ext cx="6100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12" extrusionOk="0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-1249307" y="1146632"/>
                <a:ext cx="5043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17" extrusionOk="0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39"/>
              <p:cNvSpPr/>
              <p:nvPr/>
            </p:nvSpPr>
            <p:spPr>
              <a:xfrm>
                <a:off x="-1305754" y="1145815"/>
                <a:ext cx="3823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6" extrusionOk="0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-1299735" y="1146070"/>
                <a:ext cx="3091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3" extrusionOk="0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-1277043" y="1146632"/>
                <a:ext cx="2765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1" extrusionOk="0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39"/>
              <p:cNvSpPr/>
              <p:nvPr/>
            </p:nvSpPr>
            <p:spPr>
              <a:xfrm>
                <a:off x="-1288023" y="1146275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39"/>
              <p:cNvSpPr/>
              <p:nvPr/>
            </p:nvSpPr>
            <p:spPr>
              <a:xfrm>
                <a:off x="-1282655" y="1146428"/>
                <a:ext cx="1708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>
                <a:off x="-1293716" y="1146888"/>
                <a:ext cx="2115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8" extrusionOk="0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>
                <a:off x="-1270373" y="1119920"/>
                <a:ext cx="4148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1" extrusionOk="0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>
                <a:off x="-1276311" y="1120124"/>
                <a:ext cx="268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3" h="98" extrusionOk="0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39"/>
              <p:cNvSpPr/>
              <p:nvPr/>
            </p:nvSpPr>
            <p:spPr>
              <a:xfrm>
                <a:off x="-1301036" y="1120380"/>
                <a:ext cx="2033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01" extrusionOk="0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39"/>
              <p:cNvSpPr/>
              <p:nvPr/>
            </p:nvSpPr>
            <p:spPr>
              <a:xfrm>
                <a:off x="-1309089" y="1226105"/>
                <a:ext cx="4148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9" extrusionOk="0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39"/>
              <p:cNvSpPr/>
              <p:nvPr/>
            </p:nvSpPr>
            <p:spPr>
              <a:xfrm>
                <a:off x="-1294692" y="122687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39"/>
              <p:cNvSpPr/>
              <p:nvPr/>
            </p:nvSpPr>
            <p:spPr>
              <a:xfrm>
                <a:off x="-1252642" y="1226207"/>
                <a:ext cx="2440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30" h="94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>
                <a:off x="-1258336" y="1226820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-1263704" y="1226309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-1259637" y="1198678"/>
                <a:ext cx="10736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1" extrusionOk="0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>
                <a:off x="-1295343" y="1199035"/>
                <a:ext cx="8052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42" extrusionOk="0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39"/>
              <p:cNvSpPr/>
              <p:nvPr/>
            </p:nvSpPr>
            <p:spPr>
              <a:xfrm>
                <a:off x="-1280377" y="1198269"/>
                <a:ext cx="5449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67" h="143" extrusionOk="0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39"/>
              <p:cNvSpPr/>
              <p:nvPr/>
            </p:nvSpPr>
            <p:spPr>
              <a:xfrm>
                <a:off x="-1272976" y="1198984"/>
                <a:ext cx="4717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8" h="123" extrusionOk="0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-1265981" y="1199291"/>
                <a:ext cx="4067" cy="674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2" extrusionOk="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-1286396" y="1198933"/>
                <a:ext cx="3823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131" extrusionOk="0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39"/>
              <p:cNvSpPr/>
              <p:nvPr/>
            </p:nvSpPr>
            <p:spPr>
              <a:xfrm>
                <a:off x="-1305754" y="1198882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-1308682" y="1199086"/>
                <a:ext cx="2033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2" extrusionOk="0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-1300711" y="1199648"/>
                <a:ext cx="2115" cy="3984"/>
              </a:xfrm>
              <a:custGeom>
                <a:avLst/>
                <a:gdLst/>
                <a:ahLst/>
                <a:cxnLst/>
                <a:rect l="l" t="t" r="r" b="b"/>
                <a:pathLst>
                  <a:path w="26" h="78" extrusionOk="0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-1346747" y="1037485"/>
                <a:ext cx="61815" cy="970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90" extrusionOk="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-1284037" y="1037638"/>
                <a:ext cx="33429" cy="817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0" extrusionOk="0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-1244346" y="1038762"/>
                <a:ext cx="25458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9" extrusionOk="0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-1213927" y="1039885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>
                <a:off x="-1216936" y="1039988"/>
                <a:ext cx="1708" cy="4495"/>
              </a:xfrm>
              <a:custGeom>
                <a:avLst/>
                <a:gdLst/>
                <a:ahLst/>
                <a:cxnLst/>
                <a:rect l="l" t="t" r="r" b="b"/>
                <a:pathLst>
                  <a:path w="21" h="88" extrusionOk="0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>
                <a:off x="-1248982" y="1039375"/>
                <a:ext cx="2115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" extrusionOk="0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-1361794" y="1248527"/>
                <a:ext cx="52136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85" extrusionOk="0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-1362119" y="1221866"/>
                <a:ext cx="52461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5" extrusionOk="0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-1361794" y="1274728"/>
                <a:ext cx="43840" cy="1522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8" extrusionOk="0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-1361794" y="1089122"/>
                <a:ext cx="2147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1" extrusionOk="0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-1361794" y="1195664"/>
                <a:ext cx="50509" cy="1373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9" extrusionOk="0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-1361794" y="1168646"/>
                <a:ext cx="61489" cy="1460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6" extrusionOk="0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-1361794" y="1142087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-1361794" y="1036259"/>
                <a:ext cx="14803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7" extrusionOk="0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-1361794" y="1301492"/>
                <a:ext cx="71168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10" extrusionOk="0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-1362119" y="1062052"/>
                <a:ext cx="36763" cy="138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1" extrusionOk="0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-1361794" y="1116294"/>
                <a:ext cx="45141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9" extrusionOk="0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723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 hasCustomPrompt="1"/>
          </p:nvPr>
        </p:nvSpPr>
        <p:spPr>
          <a:xfrm>
            <a:off x="950967" y="4043869"/>
            <a:ext cx="650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1785867" y="4710100"/>
            <a:ext cx="44152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2"/>
          </p:nvPr>
        </p:nvSpPr>
        <p:spPr>
          <a:xfrm>
            <a:off x="1785867" y="2900036"/>
            <a:ext cx="44152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3" hasCustomPrompt="1"/>
          </p:nvPr>
        </p:nvSpPr>
        <p:spPr>
          <a:xfrm>
            <a:off x="950967" y="2233800"/>
            <a:ext cx="650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4"/>
          </p:nvPr>
        </p:nvSpPr>
        <p:spPr>
          <a:xfrm>
            <a:off x="1785867" y="2233800"/>
            <a:ext cx="44152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subTitle" idx="5"/>
          </p:nvPr>
        </p:nvSpPr>
        <p:spPr>
          <a:xfrm>
            <a:off x="1785867" y="4043875"/>
            <a:ext cx="44152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6"/>
          </p:nvPr>
        </p:nvSpPr>
        <p:spPr>
          <a:xfrm>
            <a:off x="2606000" y="483000"/>
            <a:ext cx="69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653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4031167" y="2234236"/>
            <a:ext cx="41296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4788200" y="1965956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3"/>
          </p:nvPr>
        </p:nvSpPr>
        <p:spPr>
          <a:xfrm>
            <a:off x="4788200" y="4195889"/>
            <a:ext cx="2615600" cy="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4"/>
          </p:nvPr>
        </p:nvSpPr>
        <p:spPr>
          <a:xfrm>
            <a:off x="4112600" y="4464169"/>
            <a:ext cx="39668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89432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>
            <a:spLocks noGrp="1"/>
          </p:cNvSpPr>
          <p:nvPr>
            <p:ph type="subTitle" idx="1"/>
          </p:nvPr>
        </p:nvSpPr>
        <p:spPr>
          <a:xfrm flipH="1">
            <a:off x="756800" y="1744967"/>
            <a:ext cx="3544000" cy="4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49933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Big word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>
            <a:spLocks noGrp="1"/>
          </p:cNvSpPr>
          <p:nvPr>
            <p:ph type="title"/>
          </p:nvPr>
        </p:nvSpPr>
        <p:spPr>
          <a:xfrm>
            <a:off x="360100" y="679133"/>
            <a:ext cx="6594800" cy="3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8933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43228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subTitle" idx="1"/>
          </p:nvPr>
        </p:nvSpPr>
        <p:spPr>
          <a:xfrm flipH="1">
            <a:off x="799968" y="4312784"/>
            <a:ext cx="4408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title"/>
          </p:nvPr>
        </p:nvSpPr>
        <p:spPr>
          <a:xfrm>
            <a:off x="3043835" y="1745467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2"/>
          </p:nvPr>
        </p:nvSpPr>
        <p:spPr>
          <a:xfrm flipH="1">
            <a:off x="6715168" y="921217"/>
            <a:ext cx="4670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title" idx="3"/>
          </p:nvPr>
        </p:nvSpPr>
        <p:spPr>
          <a:xfrm>
            <a:off x="6180601" y="4336613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18890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354417" y="1206233"/>
            <a:ext cx="4328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6060384" y="805233"/>
            <a:ext cx="4777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44" name="Google Shape;444;p44"/>
          <p:cNvSpPr txBox="1"/>
          <p:nvPr/>
        </p:nvSpPr>
        <p:spPr>
          <a:xfrm>
            <a:off x="828836" y="4988700"/>
            <a:ext cx="4139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56326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5463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2686" y="719334"/>
            <a:ext cx="4926613" cy="5372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150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898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6243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7335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963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252900" y="482985"/>
            <a:ext cx="5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278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767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7768045" y="1861067"/>
            <a:ext cx="36156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167645" y="3283901"/>
            <a:ext cx="4216000" cy="2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117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08165" y="935524"/>
            <a:ext cx="52740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467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33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9832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4179000" y="5171184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2339333" y="934533"/>
            <a:ext cx="7513200" cy="2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13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4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1133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133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9283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51" name="Google Shape;451;p4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26657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04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67643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BB96B2-2BA2-1AD7-DA75-18FD1238ED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3341"/>
            <a:ext cx="12192000" cy="8984679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7CF1DA-C189-64CF-51B5-B81F9C2B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4796" y="5473333"/>
            <a:ext cx="3984800" cy="770400"/>
          </a:xfrm>
        </p:spPr>
        <p:txBody>
          <a:bodyPr/>
          <a:lstStyle/>
          <a:p>
            <a:r>
              <a:rPr lang="ru-RU" dirty="0" err="1"/>
              <a:t>Ист</a:t>
            </a:r>
            <a:r>
              <a:rPr lang="ru-RU" dirty="0"/>
              <a:t> – 331</a:t>
            </a:r>
          </a:p>
          <a:p>
            <a:r>
              <a:rPr lang="ru-RU" dirty="0"/>
              <a:t>Байдина Кристина</a:t>
            </a:r>
          </a:p>
          <a:p>
            <a:r>
              <a:rPr lang="ru-RU" dirty="0"/>
              <a:t>Рыжик Анастасия</a:t>
            </a:r>
          </a:p>
          <a:p>
            <a:r>
              <a:rPr lang="ru-RU" dirty="0" err="1"/>
              <a:t>Числова</a:t>
            </a:r>
            <a:r>
              <a:rPr lang="ru-RU" dirty="0"/>
              <a:t> Екатерина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F695C-D3F9-99C5-A770-9539A4456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53" y="122086"/>
            <a:ext cx="5191358" cy="2297872"/>
          </a:xfrm>
        </p:spPr>
        <p:txBody>
          <a:bodyPr/>
          <a:lstStyle/>
          <a:p>
            <a:r>
              <a:rPr lang="ru-RU" dirty="0"/>
              <a:t>Время в философии</a:t>
            </a:r>
          </a:p>
        </p:txBody>
      </p:sp>
    </p:spTree>
    <p:extLst>
      <p:ext uri="{BB962C8B-B14F-4D97-AF65-F5344CB8AC3E}">
        <p14:creationId xmlns:p14="http://schemas.microsoft.com/office/powerpoint/2010/main" val="781229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05F46A1-FDDB-9146-887D-CD7FE90D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216568"/>
            <a:ext cx="9520988" cy="6103767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000" dirty="0"/>
              <a:t>Время у Анри Бергсона.</a:t>
            </a:r>
          </a:p>
          <a:p>
            <a:pPr marL="211662" indent="0" algn="just">
              <a:buNone/>
            </a:pPr>
            <a:r>
              <a:rPr lang="ru-RU" sz="2000" dirty="0"/>
              <a:t>Выдающийся французский философ Анри Бергсон (1859–1941) внёс существенный вклад в разработку философской концепции времени. Он предложил в этой концепции ряд новаторских идей, не утративших своего значения до нашего времени. </a:t>
            </a:r>
          </a:p>
          <a:p>
            <a:pPr marL="211662" indent="0" algn="just">
              <a:buNone/>
            </a:pPr>
            <a:r>
              <a:rPr lang="ru-RU" sz="2000" dirty="0"/>
              <a:t>В своей первой большой работе (докторской диссертации) «Опыт о непосредственных данных сознания» (1889) А. Бергсон ввёл основное понятие своей метафизики – динамическую природу времени. </a:t>
            </a:r>
          </a:p>
          <a:p>
            <a:pPr marL="211662" indent="0" algn="just">
              <a:buNone/>
            </a:pPr>
            <a:r>
              <a:rPr lang="ru-RU" sz="2000" dirty="0"/>
              <a:t>Человек – существо, обладающее памятью, и поэтому он не находится во власти действующей в данный момент силы или сиюминутного импульса. </a:t>
            </a:r>
          </a:p>
          <a:p>
            <a:pPr marL="211662" indent="0" algn="just">
              <a:buNone/>
            </a:pPr>
            <a:r>
              <a:rPr lang="ru-RU" sz="2000" dirty="0"/>
              <a:t>«Интервал длительности существует только для нас и вследствие взаимного проникновения наших состояний сознания, вне нас нельзя найти ничего, кроме пространства, и таким образом одновременностей, о которых нельзя даже сказать, что они следуют друг за другом объективно». </a:t>
            </a:r>
          </a:p>
          <a:p>
            <a:pPr marL="211662" indent="0" algn="just">
              <a:buNone/>
            </a:pPr>
            <a:r>
              <a:rPr lang="ru-RU" sz="2000" dirty="0"/>
              <a:t>Причём автор различал «физическое время», которое имеет пространственное выражение, и длительность – «время сознания». </a:t>
            </a:r>
          </a:p>
          <a:p>
            <a:pPr marL="211662" indent="0" algn="just">
              <a:buNone/>
            </a:pPr>
            <a:r>
              <a:rPr lang="ru-RU" sz="2000" dirty="0"/>
              <a:t>«Прошлое переживает себя, – писал он, – в двух различных формах: </a:t>
            </a:r>
          </a:p>
          <a:p>
            <a:pPr marL="211662" indent="0" algn="just">
              <a:buNone/>
            </a:pPr>
            <a:r>
              <a:rPr lang="ru-RU" sz="2000" dirty="0"/>
              <a:t>•	во-первых, в виде двигательных механизмов, </a:t>
            </a:r>
          </a:p>
          <a:p>
            <a:pPr marL="211662" indent="0" algn="just">
              <a:buNone/>
            </a:pPr>
            <a:r>
              <a:rPr lang="ru-RU" sz="2000" dirty="0"/>
              <a:t>•	во-вторых, в виде независимых воспоминаний.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ECC1D-8AE1-C97B-3DF3-741BAED76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8661">
            <a:off x="9064648" y="3444717"/>
            <a:ext cx="3082625" cy="30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9DDD5B-654B-0A8F-091F-10C182467D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75" y="0"/>
            <a:ext cx="6918537" cy="685800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E2EF7078-9D75-B31A-E0CC-D400B91B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305" y="0"/>
            <a:ext cx="9198630" cy="6320335"/>
          </a:xfrm>
        </p:spPr>
        <p:txBody>
          <a:bodyPr/>
          <a:lstStyle/>
          <a:p>
            <a:pPr marL="211662" indent="0" algn="just">
              <a:buNone/>
            </a:pPr>
            <a:endParaRPr lang="ru-RU" sz="2000" dirty="0"/>
          </a:p>
          <a:p>
            <a:pPr marL="211662" indent="0" algn="just">
              <a:buNone/>
            </a:pPr>
            <a:r>
              <a:rPr lang="ru-RU" sz="2400" dirty="0"/>
              <a:t>В своей важнейшей работе «Введение в метафизику» (1903) Бергсон доказывал, в чём заключается основное различие между естествознанием и философией. </a:t>
            </a:r>
          </a:p>
          <a:p>
            <a:pPr marL="211662" indent="0" algn="just">
              <a:buNone/>
            </a:pPr>
            <a:r>
              <a:rPr lang="ru-RU" sz="2400" dirty="0"/>
              <a:t>Бергсон утверждал: для того, чтобы узнать, имеем ли мы дело в конкретном случае с реальным временем или его фикцией, нужно поставить вопрос, может ли такое время быть воспринято. </a:t>
            </a:r>
          </a:p>
          <a:p>
            <a:pPr marL="211662" indent="0" algn="just">
              <a:buNone/>
            </a:pPr>
            <a:endParaRPr lang="ru-RU" sz="2400" dirty="0"/>
          </a:p>
          <a:p>
            <a:pPr marL="211662" indent="0" algn="just">
              <a:buNone/>
            </a:pPr>
            <a:r>
              <a:rPr lang="ru-RU" sz="2400" dirty="0"/>
              <a:t>В первой трети ХХ в. в Европе учение А. Бергсона о времени было очень популярно. В 1931 г. В.И. Вернадский в рукописи «О жизненном (биологическом) времени» написал: «Время Бергсона есть время реальное, проявляющееся и создающееся (выделено В. Вернадским) в процессе творческой эволюции жизни.</a:t>
            </a:r>
          </a:p>
          <a:p>
            <a:pPr marL="211662" indent="0" algn="just">
              <a:buNone/>
            </a:pPr>
            <a:r>
              <a:rPr lang="ru-RU" sz="2400" dirty="0"/>
              <a:t>Таким образом, концепция времени Бергсона была весьма </a:t>
            </a:r>
            <a:r>
              <a:rPr lang="ru-RU" sz="2400" dirty="0" err="1"/>
              <a:t>эвристичным</a:t>
            </a:r>
            <a:r>
              <a:rPr lang="ru-RU" sz="2400" dirty="0"/>
              <a:t> инструментом для научных исследований во многих направлениях. Её значение не утрачено и в наши дни.</a:t>
            </a:r>
          </a:p>
          <a:p>
            <a:pPr marL="211662" indent="0" algn="just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3475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54291F-4759-DF37-2F08-37808472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A5DD5B-732D-D5E0-EC97-17762E65B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42" y="-440908"/>
            <a:ext cx="11397915" cy="3376862"/>
          </a:xfrm>
        </p:spPr>
        <p:txBody>
          <a:bodyPr/>
          <a:lstStyle/>
          <a:p>
            <a:pPr algn="just"/>
            <a:r>
              <a:rPr lang="ru-R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Спасибо за ваше внимание, если во время доклада вы подумали, что докладчики немного того знайте, что они настолько преисполнились в своем познании, что человек несведущий может вызвать санитаров. Не будьте несведущими, у нас еще лекция</a:t>
            </a:r>
          </a:p>
        </p:txBody>
      </p:sp>
    </p:spTree>
    <p:extLst>
      <p:ext uri="{BB962C8B-B14F-4D97-AF65-F5344CB8AC3E}">
        <p14:creationId xmlns:p14="http://schemas.microsoft.com/office/powerpoint/2010/main" val="928509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1410B9-D8AC-3EB3-B41A-104CC438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713" y="159325"/>
            <a:ext cx="11125581" cy="6466064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400" dirty="0"/>
              <a:t>Платон анализирует понятие времени в контексте деления всего сущего на бытие и становление. Первое существует вечно, второе возникает и исчезает во времени.  </a:t>
            </a:r>
          </a:p>
          <a:p>
            <a:pPr marL="211662" indent="0" algn="just">
              <a:buNone/>
            </a:pPr>
            <a:r>
              <a:rPr lang="ru-RU" sz="2400" dirty="0"/>
              <a:t>Время, по Платону, есть подвижный образ вечности. Оно творится демиургом вместе с космосом с целью «ещё больше уподобить творение образцу». Время явлено в движении небесных тел и подчиняется закону числа.  </a:t>
            </a:r>
          </a:p>
          <a:p>
            <a:pPr marL="211662" indent="0" algn="just">
              <a:buNone/>
            </a:pPr>
            <a:r>
              <a:rPr lang="ru-RU" sz="2400" dirty="0"/>
              <a:t>В связи с анализом времени Платон различает три момента:</a:t>
            </a:r>
          </a:p>
          <a:p>
            <a:pPr marL="211662" indent="0" algn="just">
              <a:buNone/>
            </a:pPr>
            <a:r>
              <a:rPr lang="ru-RU" sz="2400" dirty="0"/>
              <a:t>1.	То, что существует вечно, не рождено и не создано.  </a:t>
            </a:r>
          </a:p>
          <a:p>
            <a:pPr algn="just">
              <a:buAutoNum type="arabicPeriod" startAt="2"/>
            </a:pPr>
            <a:r>
              <a:rPr lang="ru-RU" sz="2400" dirty="0"/>
              <a:t>То, что существует всегда (сотворено, но не подвержено</a:t>
            </a:r>
          </a:p>
          <a:p>
            <a:pPr algn="just">
              <a:buAutoNum type="arabicPeriod" startAt="2"/>
            </a:pPr>
            <a:r>
              <a:rPr lang="ru-RU" sz="2400" dirty="0"/>
              <a:t> гибели).  </a:t>
            </a:r>
          </a:p>
          <a:p>
            <a:pPr marL="211662" indent="0" algn="just">
              <a:buNone/>
            </a:pPr>
            <a:r>
              <a:rPr lang="ru-RU" sz="2400" dirty="0"/>
              <a:t>3.	То, что существует временно (возникает и погибает).  </a:t>
            </a:r>
          </a:p>
          <a:p>
            <a:pPr marL="211662" indent="0" algn="just">
              <a:buNone/>
            </a:pPr>
            <a:r>
              <a:rPr lang="ru-RU" sz="2400" dirty="0"/>
              <a:t>Первое — это Единое, вечный образец, подражая </a:t>
            </a:r>
          </a:p>
          <a:p>
            <a:pPr marL="211662" indent="0" algn="just">
              <a:buNone/>
            </a:pPr>
            <a:r>
              <a:rPr lang="ru-RU" sz="2400" dirty="0"/>
              <a:t>которому демиург сотворил космос; второе — сам </a:t>
            </a:r>
          </a:p>
          <a:p>
            <a:pPr marL="211662" indent="0" algn="just">
              <a:buNone/>
            </a:pPr>
            <a:r>
              <a:rPr lang="ru-RU" sz="2400" dirty="0"/>
              <a:t>космос, и третье — изменчивые и преходящие эмпирические </a:t>
            </a:r>
          </a:p>
          <a:p>
            <a:pPr marL="211662" indent="0" algn="just">
              <a:buNone/>
            </a:pPr>
            <a:r>
              <a:rPr lang="ru-RU" sz="2400" dirty="0"/>
              <a:t>явления. </a:t>
            </a:r>
          </a:p>
          <a:p>
            <a:pPr marL="211662" indent="0" algn="just">
              <a:buNone/>
            </a:pP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19FC3B-7933-9037-F6B0-5372E931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3817">
            <a:off x="7702378" y="3212971"/>
            <a:ext cx="5730978" cy="30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5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5FDAFC-26BA-18C3-ACD8-FB288C22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580"/>
            <a:ext cx="12192000" cy="4437888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05B9B17-AE86-6564-2AFD-C1C32F1CE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947" y="641683"/>
            <a:ext cx="11397916" cy="5983705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400" dirty="0"/>
              <a:t>В 11-й книге «Исповеди» Августин Блаженный размышляет о времени и его связи с Творцом. </a:t>
            </a:r>
          </a:p>
          <a:p>
            <a:pPr marL="211662" indent="0" algn="just">
              <a:buNone/>
            </a:pPr>
            <a:endParaRPr lang="ru-RU" sz="2400" dirty="0"/>
          </a:p>
          <a:p>
            <a:pPr marL="211662" indent="0" algn="just">
              <a:buNone/>
            </a:pPr>
            <a:r>
              <a:rPr lang="ru-RU" sz="2400" dirty="0"/>
              <a:t>•	Прошлое и будущее не имеют реального существования — действительное существование присуще только настоящему. Прошлое обязано своим существованием нашей памяти, а будущее — нашей надежде.  </a:t>
            </a:r>
          </a:p>
          <a:p>
            <a:pPr marL="211662" indent="0" algn="just">
              <a:buNone/>
            </a:pPr>
            <a:r>
              <a:rPr lang="ru-RU" sz="2400" dirty="0"/>
              <a:t>•	Время существует постольку, поскольку «оно стремится исчезнуть».  </a:t>
            </a:r>
          </a:p>
          <a:p>
            <a:pPr marL="211662" indent="0" algn="just">
              <a:buNone/>
            </a:pPr>
            <a:r>
              <a:rPr lang="ru-RU" sz="2400" dirty="0"/>
              <a:t>•	Время длится, а также существует в виде прошлого или будущего через настоящее и в настоящем. Это возможно благодаря </a:t>
            </a:r>
            <a:r>
              <a:rPr lang="ru-RU" sz="2400" dirty="0" err="1"/>
              <a:t>двунаправленности</a:t>
            </a:r>
            <a:r>
              <a:rPr lang="ru-RU" sz="2400" dirty="0"/>
              <a:t> времени.  </a:t>
            </a:r>
          </a:p>
          <a:p>
            <a:pPr marL="211662" indent="0" algn="just">
              <a:buNone/>
            </a:pPr>
            <a:r>
              <a:rPr lang="ru-RU" sz="2400" dirty="0"/>
              <a:t>•	Душа может рассеиваться между прошлым и будущим. Нахождение во времени собирания есть скорее необходимая предпосылка для события.  </a:t>
            </a:r>
          </a:p>
          <a:p>
            <a:pPr marL="211662" indent="0" algn="just">
              <a:buNone/>
            </a:pPr>
            <a:r>
              <a:rPr lang="ru-RU" sz="2400" dirty="0"/>
              <a:t>•	Событие касания вечности происходит в таком настоящем, которое вместе является полнотой бытия. Это </a:t>
            </a:r>
            <a:r>
              <a:rPr lang="ru-RU" sz="2400" dirty="0" err="1"/>
              <a:t>hinc</a:t>
            </a:r>
            <a:r>
              <a:rPr lang="ru-RU" sz="2400" dirty="0"/>
              <a:t> </a:t>
            </a:r>
            <a:r>
              <a:rPr lang="ru-RU" sz="2400" dirty="0" err="1"/>
              <a:t>et</a:t>
            </a:r>
            <a:r>
              <a:rPr lang="ru-RU" sz="2400" dirty="0"/>
              <a:t> </a:t>
            </a:r>
            <a:r>
              <a:rPr lang="ru-RU" sz="2400" dirty="0" err="1"/>
              <a:t>nunc</a:t>
            </a:r>
            <a:r>
              <a:rPr lang="ru-RU" sz="2400" dirty="0"/>
              <a:t>, «здесь и теперь», но — вечное, или небывалое; настоящее, сжимающееся в точку, собранное. </a:t>
            </a:r>
          </a:p>
          <a:p>
            <a:pPr marL="211662" indent="0" algn="just"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20832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A4570A2-425B-1058-C0F9-39BAC74C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33" y="328864"/>
            <a:ext cx="8117304" cy="6328610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000" dirty="0"/>
              <a:t>Франц </a:t>
            </a:r>
            <a:r>
              <a:rPr lang="ru-RU" sz="2000" dirty="0" err="1"/>
              <a:t>Брентано</a:t>
            </a:r>
            <a:r>
              <a:rPr lang="ru-RU" sz="2000" dirty="0"/>
              <a:t> рассматривал время как континуум, в котором реальна только одна точка — настоящий момент. Как следствие, психические явления не имеют временного протяжения.  </a:t>
            </a:r>
          </a:p>
          <a:p>
            <a:pPr marL="211662" indent="0" algn="just">
              <a:buNone/>
            </a:pPr>
            <a:r>
              <a:rPr lang="ru-RU" sz="2000" dirty="0"/>
              <a:t>несколько аспектов теории времени Франца </a:t>
            </a:r>
            <a:r>
              <a:rPr lang="ru-RU" sz="2000" dirty="0" err="1"/>
              <a:t>Брентано</a:t>
            </a:r>
            <a:r>
              <a:rPr lang="ru-RU" sz="2000" dirty="0"/>
              <a:t>:</a:t>
            </a:r>
          </a:p>
          <a:p>
            <a:pPr marL="211662" indent="0" algn="just">
              <a:buNone/>
            </a:pPr>
            <a:r>
              <a:rPr lang="ru-RU" sz="2000" dirty="0"/>
              <a:t>•	Первичная ассоциация. Ментальный феномен не исчезает из сознания от одного момента к другому, а сохраняется в течение короткого периода времени. Чтобы объяснить этот процесс, </a:t>
            </a:r>
            <a:r>
              <a:rPr lang="ru-RU" sz="2000" dirty="0" err="1"/>
              <a:t>Брентано</a:t>
            </a:r>
            <a:r>
              <a:rPr lang="ru-RU" sz="2000" dirty="0"/>
              <a:t> ввёл понятие первичной ассоциации.  </a:t>
            </a:r>
          </a:p>
          <a:p>
            <a:pPr marL="211662" indent="0" algn="just">
              <a:buNone/>
            </a:pPr>
            <a:r>
              <a:rPr lang="ru-RU" sz="2000" dirty="0"/>
              <a:t>•	Временная модификация. В начале 1890-х </a:t>
            </a:r>
            <a:r>
              <a:rPr lang="ru-RU" sz="2000" dirty="0" err="1"/>
              <a:t>Брентано</a:t>
            </a:r>
            <a:r>
              <a:rPr lang="ru-RU" sz="2000" dirty="0"/>
              <a:t> предположил, что временная модификация — это модификация не содержания, а отношения признания в суждениях.  </a:t>
            </a:r>
          </a:p>
          <a:p>
            <a:pPr marL="211662" indent="0" algn="just">
              <a:buNone/>
            </a:pPr>
            <a:r>
              <a:rPr lang="ru-RU" sz="2000" dirty="0"/>
              <a:t>•	Способы представления. В более поздние годы </a:t>
            </a:r>
            <a:r>
              <a:rPr lang="ru-RU" sz="2000" dirty="0" err="1"/>
              <a:t>Брентано</a:t>
            </a:r>
            <a:r>
              <a:rPr lang="ru-RU" sz="2000" dirty="0"/>
              <a:t> отказался от своей точки зрения, что две презентации могут отличаться только своим </a:t>
            </a:r>
            <a:r>
              <a:rPr lang="ru-RU" sz="2000" dirty="0" err="1"/>
              <a:t>интенциональным</a:t>
            </a:r>
            <a:r>
              <a:rPr lang="ru-RU" sz="2000" dirty="0"/>
              <a:t> объектом, и допустил способы представления, такие как временные модусы.  </a:t>
            </a:r>
          </a:p>
          <a:p>
            <a:pPr marL="211662" indent="0" algn="just">
              <a:buNone/>
            </a:pPr>
            <a:r>
              <a:rPr lang="ru-RU" sz="2000" dirty="0"/>
              <a:t>•	Представление объектов прошлого. В поздней рукописи, которая была продиктована в 1915 году, </a:t>
            </a:r>
            <a:r>
              <a:rPr lang="ru-RU" sz="2000" dirty="0" err="1"/>
              <a:t>Брентано</a:t>
            </a:r>
            <a:r>
              <a:rPr lang="ru-RU" sz="2000" dirty="0"/>
              <a:t> предположил, что объекты прошлого могут быть представлены только в наклонном виде, в то время как объекты настоящего представлены в прямом.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0BE86B-0DC3-311F-5394-3CAC91E7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43" y="1052150"/>
            <a:ext cx="3751524" cy="50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8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940503-1C73-678A-AB7E-C60820749F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37" y="-172995"/>
            <a:ext cx="6725126" cy="6858000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2C97C3F5-A36B-2E5A-C793-CBCB4C5FC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72995"/>
            <a:ext cx="10820967" cy="6147340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400" dirty="0"/>
              <a:t>В произведениях Эдмунда </a:t>
            </a:r>
            <a:r>
              <a:rPr lang="ru-RU" sz="2400" dirty="0" err="1"/>
              <a:t>Гуссерля</a:t>
            </a:r>
            <a:r>
              <a:rPr lang="ru-RU" sz="2400" dirty="0"/>
              <a:t> время рассматривается в контексте феноменологического подхода. </a:t>
            </a:r>
          </a:p>
          <a:p>
            <a:pPr marL="211662" indent="0" algn="just">
              <a:buNone/>
            </a:pPr>
            <a:r>
              <a:rPr lang="ru-RU" sz="2400" dirty="0"/>
              <a:t>В «Лекциях о феноменологии внутреннего сознания времени» Эдмунд </a:t>
            </a:r>
            <a:r>
              <a:rPr lang="ru-RU" sz="2400" dirty="0" err="1"/>
              <a:t>Гуссерль</a:t>
            </a:r>
            <a:r>
              <a:rPr lang="ru-RU" sz="2400" dirty="0"/>
              <a:t> предлагает не теорию времени, а скорее вскрывает опыт проживания времени.</a:t>
            </a:r>
          </a:p>
          <a:p>
            <a:pPr marL="211662" indent="0" algn="just">
              <a:buNone/>
            </a:pPr>
            <a:r>
              <a:rPr lang="ru-RU" sz="2400" dirty="0"/>
              <a:t>Философ выделяет три уровня временного протекания:</a:t>
            </a:r>
          </a:p>
          <a:p>
            <a:pPr marL="211662" indent="0" algn="just">
              <a:buNone/>
            </a:pPr>
            <a:r>
              <a:rPr lang="ru-RU" sz="2400" dirty="0"/>
              <a:t>1.	Трансцендентное объективное время.  </a:t>
            </a:r>
          </a:p>
          <a:p>
            <a:pPr marL="211662" indent="0" algn="just">
              <a:buNone/>
            </a:pPr>
            <a:r>
              <a:rPr lang="ru-RU" sz="2400" dirty="0"/>
              <a:t>2.	Имманентное время длительности временного объекта.  </a:t>
            </a:r>
          </a:p>
          <a:p>
            <a:pPr marL="211662" indent="0" algn="just">
              <a:buNone/>
            </a:pPr>
            <a:r>
              <a:rPr lang="ru-RU" sz="2400" dirty="0"/>
              <a:t>3.	Имманентное время самого потока восприятия. </a:t>
            </a:r>
          </a:p>
          <a:p>
            <a:pPr marL="211662" indent="0" algn="just">
              <a:buNone/>
            </a:pPr>
            <a:r>
              <a:rPr lang="ru-RU" sz="2400" dirty="0" err="1"/>
              <a:t>Гуссерль</a:t>
            </a:r>
            <a:r>
              <a:rPr lang="ru-RU" sz="2400" dirty="0"/>
              <a:t> ставит вопросы:</a:t>
            </a:r>
          </a:p>
          <a:p>
            <a:pPr marL="211662" indent="0" algn="just">
              <a:buNone/>
            </a:pPr>
            <a:r>
              <a:rPr lang="ru-RU" sz="2400" dirty="0"/>
              <a:t>•	Как то, что есть «теперь», становится «только что бывшим»?  </a:t>
            </a:r>
          </a:p>
          <a:p>
            <a:pPr marL="211662" indent="0" algn="just">
              <a:buNone/>
            </a:pPr>
            <a:r>
              <a:rPr lang="ru-RU" sz="2400" dirty="0"/>
              <a:t>•	Что позволяет нашему потоку сознания быть единым?  </a:t>
            </a:r>
          </a:p>
          <a:p>
            <a:pPr marL="211662" indent="0" algn="just">
              <a:buNone/>
            </a:pPr>
            <a:r>
              <a:rPr lang="ru-RU" sz="2400" dirty="0"/>
              <a:t>Для анализа времени </a:t>
            </a:r>
            <a:r>
              <a:rPr lang="ru-RU" sz="2400" dirty="0" err="1"/>
              <a:t>Гуссерль</a:t>
            </a:r>
            <a:r>
              <a:rPr lang="ru-RU" sz="2400" dirty="0"/>
              <a:t> использует три понятия:</a:t>
            </a:r>
          </a:p>
          <a:p>
            <a:pPr marL="211662" indent="0" algn="just">
              <a:buNone/>
            </a:pPr>
            <a:r>
              <a:rPr lang="ru-RU" sz="2400" dirty="0"/>
              <a:t>•	</a:t>
            </a:r>
            <a:r>
              <a:rPr lang="ru-RU" sz="2400" dirty="0" err="1"/>
              <a:t>Праимпрессия</a:t>
            </a:r>
            <a:r>
              <a:rPr lang="ru-RU" sz="2400" dirty="0"/>
              <a:t> — первоначальное впечатление.  </a:t>
            </a:r>
          </a:p>
          <a:p>
            <a:pPr marL="211662" indent="0" algn="just">
              <a:buNone/>
            </a:pPr>
            <a:r>
              <a:rPr lang="ru-RU" sz="2400" dirty="0"/>
              <a:t>•	Ретенция — первичная память, она обусловливает непрерывность фраз или смысла.  </a:t>
            </a:r>
          </a:p>
          <a:p>
            <a:pPr marL="211662" indent="0" algn="just">
              <a:buNone/>
            </a:pPr>
            <a:r>
              <a:rPr lang="ru-RU" sz="2400" dirty="0"/>
              <a:t>•	</a:t>
            </a:r>
            <a:r>
              <a:rPr lang="ru-RU" sz="2400" dirty="0" err="1"/>
              <a:t>Протенция</a:t>
            </a:r>
            <a:r>
              <a:rPr lang="ru-RU" sz="2400" dirty="0"/>
              <a:t> — перспектива ожидания, предвосхищение того, что «должно стать». </a:t>
            </a:r>
          </a:p>
        </p:txBody>
      </p:sp>
    </p:spTree>
    <p:extLst>
      <p:ext uri="{BB962C8B-B14F-4D97-AF65-F5344CB8AC3E}">
        <p14:creationId xmlns:p14="http://schemas.microsoft.com/office/powerpoint/2010/main" val="3542232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19F134-5C25-C8F2-AC41-6F756F484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65" y="160421"/>
            <a:ext cx="11486146" cy="6440905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000" dirty="0"/>
              <a:t>Введение: философские вопросы о пространстве и времени.</a:t>
            </a:r>
          </a:p>
          <a:p>
            <a:pPr marL="211662" indent="0" algn="just">
              <a:buNone/>
            </a:pPr>
            <a:r>
              <a:rPr lang="ru-RU" sz="2000" dirty="0"/>
              <a:t>В контексте интерпретации взглядов Канта на пространство и время актуален ряд философских вопросов. </a:t>
            </a:r>
          </a:p>
          <a:p>
            <a:pPr marL="211662" indent="0" algn="just">
              <a:buNone/>
            </a:pPr>
            <a:r>
              <a:rPr lang="ru-RU" sz="2000" dirty="0"/>
              <a:t>Пространство не является чем-то объективным и реальным, ни субстанцией, ни случайностью, ни отношением; напротив, оно субъективно и идеально и проистекает из природы разума в соответствии со стабильным законом как, так сказать, схема для координации всего, воспринимаемого извне.</a:t>
            </a:r>
          </a:p>
          <a:p>
            <a:pPr marL="211662" indent="0" algn="just">
              <a:buNone/>
            </a:pPr>
            <a:r>
              <a:rPr lang="ru-RU" sz="2000" dirty="0"/>
              <a:t>Пространство “реально” или оно в некотором смысле “идеально”? </a:t>
            </a:r>
          </a:p>
          <a:p>
            <a:pPr marL="211662" indent="0" algn="just">
              <a:buNone/>
            </a:pPr>
            <a:r>
              <a:rPr lang="ru-RU" sz="2000" dirty="0"/>
              <a:t>Отрывок из Первой диссертации намекает на пять различных </a:t>
            </a:r>
          </a:p>
          <a:p>
            <a:pPr marL="211662" indent="0" algn="just">
              <a:buNone/>
            </a:pPr>
            <a:r>
              <a:rPr lang="ru-RU" sz="2000" dirty="0"/>
              <a:t>вопросов или проблем, касающихся пространства и времени. </a:t>
            </a:r>
          </a:p>
          <a:p>
            <a:pPr marL="211662" indent="0" algn="just">
              <a:buNone/>
            </a:pPr>
            <a:r>
              <a:rPr lang="ru-RU" sz="2000" dirty="0"/>
              <a:t>Вторая тема возникает, если мы рассматриваем</a:t>
            </a:r>
          </a:p>
          <a:p>
            <a:pPr marL="211662" indent="0" algn="just">
              <a:buNone/>
            </a:pPr>
            <a:r>
              <a:rPr lang="ru-RU" sz="2000" dirty="0"/>
              <a:t>онтологию пространства и времени независимо</a:t>
            </a:r>
          </a:p>
          <a:p>
            <a:pPr marL="211662" indent="0" algn="just">
              <a:buNone/>
            </a:pPr>
            <a:r>
              <a:rPr lang="ru-RU" sz="2000" dirty="0"/>
              <a:t>от метафизических рамок "субстанция-свойство",</a:t>
            </a:r>
          </a:p>
          <a:p>
            <a:pPr marL="211662" indent="0" algn="just">
              <a:buNone/>
            </a:pPr>
            <a:r>
              <a:rPr lang="ru-RU" sz="2000" dirty="0"/>
              <a:t>например, рассматривая связь пространства</a:t>
            </a:r>
          </a:p>
          <a:p>
            <a:pPr marL="211662" indent="0" algn="just">
              <a:buNone/>
            </a:pPr>
            <a:r>
              <a:rPr lang="ru-RU" sz="2000" dirty="0"/>
              <a:t>и времени с физическими объектами.</a:t>
            </a:r>
          </a:p>
          <a:p>
            <a:pPr marL="211662" indent="0" algn="just">
              <a:buNone/>
            </a:pP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D668C2-B66C-96D8-8E7C-E5BD2D05A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40" y="2417827"/>
            <a:ext cx="6300635" cy="4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0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1DD2C10-1354-CF55-C7C8-C6A274F49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695" y="232611"/>
            <a:ext cx="8710863" cy="6087724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400" dirty="0"/>
              <a:t>Оставляя в стороне вопросы об онтологии, отметим отдельный — или, по крайней мере, потенциально отдельный — вопрос, касающийся пространства и времени: каково происхождение нашего представления о пространстве и времени?</a:t>
            </a:r>
          </a:p>
          <a:p>
            <a:pPr marL="211662" indent="0" algn="just">
              <a:buNone/>
            </a:pPr>
            <a:r>
              <a:rPr lang="ru-RU" sz="2400" dirty="0"/>
              <a:t>Четвертая тема следует за третьей: каково содержание нашей идеи или представления о пространстве и времени?</a:t>
            </a:r>
          </a:p>
          <a:p>
            <a:pPr marL="211662" indent="0" algn="just">
              <a:buNone/>
            </a:pPr>
            <a:r>
              <a:rPr lang="ru-RU" sz="2400" dirty="0"/>
              <a:t>Пятая и потенциально заключительная тема тесно связана с третьей и четвертой и, действительно, связывает все четыре предыдущие темы друг с другом: какова взаимосвязь между пространством и временем, с одной стороны, и человеческим разумом, с другой? </a:t>
            </a:r>
          </a:p>
          <a:p>
            <a:pPr marL="211662" indent="0" algn="just">
              <a:buNone/>
            </a:pPr>
            <a:r>
              <a:rPr lang="ru-RU" sz="2400" dirty="0"/>
              <a:t>Каждый из этих пяти философских вопросов, касающихся пространства и </a:t>
            </a:r>
          </a:p>
          <a:p>
            <a:pPr marL="211662" indent="0" algn="just">
              <a:buNone/>
            </a:pPr>
            <a:r>
              <a:rPr lang="ru-RU" sz="2400" dirty="0"/>
              <a:t>времени, имеет отношение к пониманию взглядов Канта. </a:t>
            </a:r>
          </a:p>
          <a:p>
            <a:pPr marL="211662" indent="0" algn="just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982CE0-E0FC-FF70-0AA0-20C1FA7A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5859" y="1361520"/>
            <a:ext cx="5496480" cy="54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7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99CC4C6-7A33-5104-F0A0-6FFDBC4C2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052" y="328862"/>
            <a:ext cx="11397915" cy="6256421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000" dirty="0"/>
              <a:t>Проблема времени у Канта:</a:t>
            </a:r>
          </a:p>
          <a:p>
            <a:pPr marL="211662" indent="0" algn="just">
              <a:buNone/>
            </a:pPr>
            <a:r>
              <a:rPr lang="ru-RU" sz="2000" dirty="0"/>
              <a:t>время как априорная форма чувственности и вневременность вещей в себе</a:t>
            </a:r>
          </a:p>
          <a:p>
            <a:pPr marL="211662" indent="0" algn="just">
              <a:buNone/>
            </a:pPr>
            <a:r>
              <a:rPr lang="ru-RU" sz="2000" dirty="0"/>
              <a:t>Первый набросок трансцендентальной теории времени Кант дал в своей диссертации на должность ординарного профессора "О форме и принципах чувственно воспринимаемого и умопостигаемого мира" (1770). </a:t>
            </a:r>
          </a:p>
          <a:p>
            <a:pPr marL="211662" indent="0" algn="just">
              <a:buNone/>
            </a:pPr>
            <a:r>
              <a:rPr lang="ru-RU" sz="2000" dirty="0"/>
              <a:t>"...Чистая математика рассматривает пространство в геометрии, а время - в чистой механике. Сюда присоединяется еще одно понятие, само по себе, правда, рассудочное, однако требующее для конкретного обнаружения вспомогательных понятий времени и пространства (когда последовательно прибавляют единицу к единице и в одно и то же время полагают их рядом друг с другом); это - понятие числа, которым занимается арифметика".</a:t>
            </a:r>
          </a:p>
          <a:p>
            <a:pPr marL="211662" indent="0" algn="just">
              <a:buNone/>
            </a:pPr>
            <a:r>
              <a:rPr lang="ru-RU" sz="2000" dirty="0"/>
              <a:t>В 60-е годы, когда Кант исследовал проблему времени, пространства и континуума, эти понятия обсуждались многими ведущими учеными, в частности, Леонардом Эйлером, чьи работы стимулировали мысль Канта, о чем свидетельствуют его ссылки на Эйлера.</a:t>
            </a:r>
          </a:p>
          <a:p>
            <a:pPr marL="211662" indent="0" algn="just">
              <a:buNone/>
            </a:pPr>
            <a:r>
              <a:rPr lang="ru-RU" sz="2000" dirty="0"/>
              <a:t>"Абсолютное мировое пространство, - пишет Кант, - обладает собственной реальностью независимо от существования всякой материи и даже в качестве первого основания возможности ее сложения". </a:t>
            </a:r>
          </a:p>
          <a:p>
            <a:pPr marL="211662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B0954E-EC1D-5E83-6DF4-A8C55337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72" y="4870321"/>
            <a:ext cx="5311544" cy="19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10CD5BE-E81C-C38F-524D-1E7F2D4E4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1242" y="236621"/>
            <a:ext cx="8390021" cy="6384758"/>
          </a:xfrm>
        </p:spPr>
        <p:txBody>
          <a:bodyPr/>
          <a:lstStyle/>
          <a:p>
            <a:pPr marL="211662" indent="0" algn="just">
              <a:buNone/>
            </a:pPr>
            <a:r>
              <a:rPr lang="ru-RU" sz="2400" dirty="0"/>
              <a:t>Кантовские представления о пространстве и времени</a:t>
            </a:r>
          </a:p>
          <a:p>
            <a:pPr marL="211662" indent="0" algn="just">
              <a:buNone/>
            </a:pPr>
            <a:r>
              <a:rPr lang="ru-RU" sz="2400" dirty="0"/>
              <a:t>Кантовские представления о пространстве и времени проистекают из его эпистемологии. Пространство и время, согласно Канту, – это две формы или структуры, в которых происходит восприятие. </a:t>
            </a:r>
          </a:p>
          <a:p>
            <a:pPr marL="211662" indent="0" algn="just">
              <a:buNone/>
            </a:pPr>
            <a:r>
              <a:rPr lang="ru-RU" sz="2400" dirty="0"/>
              <a:t>Кант считает, что природа человеческого разума такова, что чувственное восприятие невозможно, и ни один объект не может восприниматься иначе, как во времени и пространстве.</a:t>
            </a:r>
          </a:p>
          <a:p>
            <a:pPr marL="211662" indent="0" algn="just">
              <a:buNone/>
            </a:pPr>
            <a:r>
              <a:rPr lang="ru-RU" sz="2400" dirty="0"/>
              <a:t>Таким образом, Кант определяет пространство как субъективное состояние чувствительности, посредством которого внешние объекты предстают перед нами. </a:t>
            </a:r>
          </a:p>
          <a:p>
            <a:pPr marL="211662" indent="0" algn="just">
              <a:buNone/>
            </a:pPr>
            <a:r>
              <a:rPr lang="ru-RU" sz="2400" dirty="0"/>
              <a:t>Кант также понимал время так же, как и пространство. </a:t>
            </a:r>
          </a:p>
          <a:p>
            <a:pPr marL="211662" indent="0" algn="just">
              <a:buNone/>
            </a:pPr>
            <a:r>
              <a:rPr lang="ru-RU" sz="2400" dirty="0"/>
              <a:t>Таким образом, Кант утверждает, что при анализе содержания суждения обнаруживается, что оно имеет четыре функции с тремя формами (моментами) каждая. </a:t>
            </a:r>
          </a:p>
          <a:p>
            <a:pPr marL="211662" indent="0" algn="just">
              <a:buNone/>
            </a:pP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E399A6-FA54-47E7-EFE0-465D155947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485" y="0"/>
            <a:ext cx="6868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2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2" id="{4143A9F9-CF2E-4437-A55A-AF325CEA4E18}" vid="{B05471BD-247D-43B7-A755-1AEBE376560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66</TotalTime>
  <Words>1529</Words>
  <Application>Microsoft Macintosh PowerPoint</Application>
  <PresentationFormat>Широкоэкранный</PresentationFormat>
  <Paragraphs>86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Arial</vt:lpstr>
      <vt:lpstr>Fira Sans Extra Condensed Medium</vt:lpstr>
      <vt:lpstr>Livvic</vt:lpstr>
      <vt:lpstr>Livvic Light</vt:lpstr>
      <vt:lpstr>Livvic Medium</vt:lpstr>
      <vt:lpstr>Livvic SemiBold</vt:lpstr>
      <vt:lpstr>Muli</vt:lpstr>
      <vt:lpstr>Nunito Light</vt:lpstr>
      <vt:lpstr>Proxima Nova</vt:lpstr>
      <vt:lpstr>Proxima Nova Semibold</vt:lpstr>
      <vt:lpstr>Redressed</vt:lpstr>
      <vt:lpstr>Roboto Slab Light</vt:lpstr>
      <vt:lpstr>Тема2</vt:lpstr>
      <vt:lpstr>Slidesgo Final Pages</vt:lpstr>
      <vt:lpstr>1_Slidesgo Final Pages</vt:lpstr>
      <vt:lpstr>2_Slidesgo Final Pages</vt:lpstr>
      <vt:lpstr>Время в философии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ваше внимание, если во время доклада вы подумали, что докладчики немного того знайте, что они настолько преисполнились в своем познании, что человек несведущий может вызвать санитаров. Не будьте несведущими, у нас еще лекция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Время в философии</dc:title>
  <dc:creator>Кристина Байдина</dc:creator>
  <cp:lastModifiedBy>Екатерина Числова</cp:lastModifiedBy>
  <cp:revision>5</cp:revision>
  <dcterms:created xsi:type="dcterms:W3CDTF">2024-05-15T17:46:13Z</dcterms:created>
  <dcterms:modified xsi:type="dcterms:W3CDTF">2024-05-16T06:13:11Z</dcterms:modified>
</cp:coreProperties>
</file>